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4" r:id="rId3"/>
    <p:sldId id="292" r:id="rId4"/>
    <p:sldId id="293" r:id="rId5"/>
    <p:sldId id="294" r:id="rId6"/>
    <p:sldId id="262" r:id="rId7"/>
    <p:sldId id="261" r:id="rId8"/>
    <p:sldId id="295" r:id="rId9"/>
    <p:sldId id="303" r:id="rId10"/>
    <p:sldId id="267" r:id="rId11"/>
    <p:sldId id="296" r:id="rId12"/>
    <p:sldId id="287" r:id="rId13"/>
    <p:sldId id="297" r:id="rId14"/>
    <p:sldId id="298" r:id="rId15"/>
    <p:sldId id="269" r:id="rId16"/>
    <p:sldId id="270" r:id="rId17"/>
    <p:sldId id="265" r:id="rId18"/>
    <p:sldId id="266" r:id="rId19"/>
    <p:sldId id="273" r:id="rId20"/>
    <p:sldId id="288" r:id="rId21"/>
    <p:sldId id="289" r:id="rId22"/>
    <p:sldId id="290" r:id="rId23"/>
    <p:sldId id="291" r:id="rId24"/>
    <p:sldId id="279" r:id="rId25"/>
    <p:sldId id="302" r:id="rId26"/>
    <p:sldId id="276" r:id="rId27"/>
    <p:sldId id="299" r:id="rId28"/>
    <p:sldId id="300" r:id="rId29"/>
    <p:sldId id="30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125" d="100"/>
          <a:sy n="125" d="100"/>
        </p:scale>
        <p:origin x="-58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nnifer\Downloads\RASCAL_MassBudget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Jennifer\Downloads\RASCAL_MassBudget%20(1)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nnifer\Downloads\RASCAL_MassBudget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 m Pertubation</c:v>
          </c:tx>
          <c:spPr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c:spPr>
          <c:invertIfNegative val="0"/>
          <c:cat>
            <c:strRef>
              <c:f>Sheet1!$A$1:$A$7</c:f>
              <c:strCache>
                <c:ptCount val="7"/>
                <c:pt idx="0">
                  <c:v>Initial Separation</c:v>
                </c:pt>
                <c:pt idx="1">
                  <c:v>Inspection Stationkeeping</c:v>
                </c:pt>
                <c:pt idx="2">
                  <c:v>Continued Separation</c:v>
                </c:pt>
                <c:pt idx="3">
                  <c:v>Remote Stationkeeping</c:v>
                </c:pt>
                <c:pt idx="4">
                  <c:v>Rendezvous</c:v>
                </c:pt>
                <c:pt idx="5">
                  <c:v>Total</c:v>
                </c:pt>
                <c:pt idx="6">
                  <c:v>Margin </c:v>
                </c:pt>
              </c:strCache>
            </c:strRef>
          </c:cat>
          <c:val>
            <c:numRef>
              <c:f>Sheet1!$B$1:$B$6</c:f>
              <c:numCache>
                <c:formatCode>General</c:formatCode>
                <c:ptCount val="6"/>
                <c:pt idx="0">
                  <c:v>0.50329999999999997</c:v>
                </c:pt>
                <c:pt idx="1">
                  <c:v>6.7000000000000002E-3</c:v>
                </c:pt>
                <c:pt idx="2">
                  <c:v>1.5100000000000001E-2</c:v>
                </c:pt>
                <c:pt idx="3">
                  <c:v>4.3E-3</c:v>
                </c:pt>
                <c:pt idx="4">
                  <c:v>6.8999999999999999E-3</c:v>
                </c:pt>
                <c:pt idx="5">
                  <c:v>0.7903</c:v>
                </c:pt>
              </c:numCache>
            </c:numRef>
          </c:val>
        </c:ser>
        <c:ser>
          <c:idx val="1"/>
          <c:order val="1"/>
          <c:tx>
            <c:v>5 m Pertubation</c:v>
          </c:tx>
          <c:invertIfNegative val="0"/>
          <c:cat>
            <c:strRef>
              <c:f>Sheet1!$A$1:$A$7</c:f>
              <c:strCache>
                <c:ptCount val="7"/>
                <c:pt idx="0">
                  <c:v>Initial Separation</c:v>
                </c:pt>
                <c:pt idx="1">
                  <c:v>Inspection Stationkeeping</c:v>
                </c:pt>
                <c:pt idx="2">
                  <c:v>Continued Separation</c:v>
                </c:pt>
                <c:pt idx="3">
                  <c:v>Remote Stationkeeping</c:v>
                </c:pt>
                <c:pt idx="4">
                  <c:v>Rendezvous</c:v>
                </c:pt>
                <c:pt idx="5">
                  <c:v>Total</c:v>
                </c:pt>
                <c:pt idx="6">
                  <c:v>Margin </c:v>
                </c:pt>
              </c:strCache>
            </c:strRef>
          </c:cat>
          <c:val>
            <c:numRef>
              <c:f>Sheet1!$C$1:$C$6</c:f>
              <c:numCache>
                <c:formatCode>General</c:formatCode>
                <c:ptCount val="6"/>
                <c:pt idx="0">
                  <c:v>0.51339999999999997</c:v>
                </c:pt>
                <c:pt idx="1">
                  <c:v>2.1600000000000001E-2</c:v>
                </c:pt>
                <c:pt idx="2">
                  <c:v>3.2300000000000002E-2</c:v>
                </c:pt>
                <c:pt idx="3">
                  <c:v>2.1600000000000001E-2</c:v>
                </c:pt>
                <c:pt idx="4">
                  <c:v>1.1599999999999999E-2</c:v>
                </c:pt>
                <c:pt idx="5">
                  <c:v>1.3801000000000001</c:v>
                </c:pt>
              </c:numCache>
            </c:numRef>
          </c:val>
        </c:ser>
        <c:ser>
          <c:idx val="2"/>
          <c:order val="2"/>
          <c:tx>
            <c:v>10 m Pertubation</c:v>
          </c:tx>
          <c:invertIfNegative val="0"/>
          <c:cat>
            <c:strRef>
              <c:f>Sheet1!$A$1:$A$7</c:f>
              <c:strCache>
                <c:ptCount val="7"/>
                <c:pt idx="0">
                  <c:v>Initial Separation</c:v>
                </c:pt>
                <c:pt idx="1">
                  <c:v>Inspection Stationkeeping</c:v>
                </c:pt>
                <c:pt idx="2">
                  <c:v>Continued Separation</c:v>
                </c:pt>
                <c:pt idx="3">
                  <c:v>Remote Stationkeeping</c:v>
                </c:pt>
                <c:pt idx="4">
                  <c:v>Rendezvous</c:v>
                </c:pt>
                <c:pt idx="5">
                  <c:v>Total</c:v>
                </c:pt>
                <c:pt idx="6">
                  <c:v>Margin </c:v>
                </c:pt>
              </c:strCache>
            </c:strRef>
          </c:cat>
          <c:val>
            <c:numRef>
              <c:f>Sheet1!$D$1:$D$6</c:f>
              <c:numCache>
                <c:formatCode>General</c:formatCode>
                <c:ptCount val="6"/>
                <c:pt idx="0">
                  <c:v>0.52880000000000005</c:v>
                </c:pt>
                <c:pt idx="1">
                  <c:v>4.3200000000000002E-2</c:v>
                </c:pt>
                <c:pt idx="2">
                  <c:v>5.3800000000000001E-2</c:v>
                </c:pt>
                <c:pt idx="3">
                  <c:v>4.3200000000000002E-2</c:v>
                </c:pt>
                <c:pt idx="4">
                  <c:v>3.2899999999999999E-2</c:v>
                </c:pt>
                <c:pt idx="5">
                  <c:v>2.2593000000000001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908160"/>
        <c:axId val="77582720"/>
      </c:barChart>
      <c:catAx>
        <c:axId val="669081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77582720"/>
        <c:crosses val="autoZero"/>
        <c:auto val="1"/>
        <c:lblAlgn val="ctr"/>
        <c:lblOffset val="100"/>
        <c:noMultiLvlLbl val="0"/>
      </c:catAx>
      <c:valAx>
        <c:axId val="775827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Delta-V (m/s)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6690816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spPr>
            <a:ln>
              <a:solidFill>
                <a:schemeClr val="tx1"/>
              </a:solidFill>
            </a:ln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13%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35%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757799451204964"/>
          <c:y val="0.42440055162596202"/>
          <c:w val="0.21556519923645909"/>
          <c:h val="0.31818519507095511"/>
        </c:manualLayout>
      </c:layout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147571562979569E-2"/>
          <c:y val="3.3613445378151259E-2"/>
          <c:w val="0.58046346484229183"/>
          <c:h val="0.93837535014005602"/>
        </c:manualLayout>
      </c:layout>
      <c:pieChart>
        <c:varyColors val="1"/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9573980429827"/>
          <c:y val="7.0796460176991149E-2"/>
          <c:w val="0.3293759767666411"/>
          <c:h val="0.83185840707964598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09380317918"/>
          <c:y val="0.12640048118985125"/>
          <c:w val="0.85547798352366022"/>
          <c:h val="0.70333955243546364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4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</c:spPr>
          </c:dPt>
          <c:cat>
            <c:strRef>
              <c:f>'[RASCAL_MassBudget (1).xlsx]Sheet2'!$B$5:$B$10</c:f>
              <c:strCache>
                <c:ptCount val="6"/>
                <c:pt idx="0">
                  <c:v>Structures</c:v>
                </c:pt>
                <c:pt idx="1">
                  <c:v>Com,Pwr,cdh</c:v>
                </c:pt>
                <c:pt idx="2">
                  <c:v>Payload</c:v>
                </c:pt>
                <c:pt idx="3">
                  <c:v>adc</c:v>
                </c:pt>
                <c:pt idx="4">
                  <c:v>adehesive</c:v>
                </c:pt>
                <c:pt idx="5">
                  <c:v>margin</c:v>
                </c:pt>
              </c:strCache>
            </c:strRef>
          </c:cat>
          <c:val>
            <c:numRef>
              <c:f>'[RASCAL_MassBudget (1).xlsx]Sheet2'!$C$5:$C$10</c:f>
              <c:numCache>
                <c:formatCode>0.0</c:formatCode>
                <c:ptCount val="6"/>
                <c:pt idx="0">
                  <c:v>1029.3420000000001</c:v>
                </c:pt>
                <c:pt idx="1">
                  <c:v>829.3</c:v>
                </c:pt>
                <c:pt idx="2" formatCode="0">
                  <c:v>322.04000000000002</c:v>
                </c:pt>
                <c:pt idx="3" formatCode="General">
                  <c:v>1135</c:v>
                </c:pt>
                <c:pt idx="4" formatCode="General">
                  <c:v>100</c:v>
                </c:pt>
                <c:pt idx="5" formatCode="General">
                  <c:v>584.4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094400"/>
        <c:axId val="47096192"/>
      </c:barChart>
      <c:catAx>
        <c:axId val="47094400"/>
        <c:scaling>
          <c:orientation val="minMax"/>
        </c:scaling>
        <c:delete val="1"/>
        <c:axPos val="b"/>
        <c:majorTickMark val="out"/>
        <c:minorTickMark val="none"/>
        <c:tickLblPos val="nextTo"/>
        <c:crossAx val="47096192"/>
        <c:crosses val="autoZero"/>
        <c:auto val="1"/>
        <c:lblAlgn val="ctr"/>
        <c:lblOffset val="100"/>
        <c:noMultiLvlLbl val="0"/>
      </c:catAx>
      <c:valAx>
        <c:axId val="47096192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crossAx val="470944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224705782744905E-2"/>
          <c:y val="0.11542493624473649"/>
          <c:w val="0.89366789994624163"/>
          <c:h val="0.77318914007160888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</c:spPr>
          </c:dPt>
          <c:cat>
            <c:strRef>
              <c:f>'[RASCAL_MassBudget (1).xlsx]Sheet3'!$B$6:$B$10</c:f>
              <c:strCache>
                <c:ptCount val="5"/>
                <c:pt idx="0">
                  <c:v>Propellant (16%)</c:v>
                </c:pt>
                <c:pt idx="1">
                  <c:v>Propulsion System (34.1%)</c:v>
                </c:pt>
                <c:pt idx="2">
                  <c:v>Vision and Navigation (5.3%)</c:v>
                </c:pt>
                <c:pt idx="3">
                  <c:v>Adhesive (3.3%)</c:v>
                </c:pt>
                <c:pt idx="4">
                  <c:v>Leftover margin   (41.2%)</c:v>
                </c:pt>
              </c:strCache>
            </c:strRef>
          </c:cat>
          <c:val>
            <c:numRef>
              <c:f>'[RASCAL_MassBudget (1).xlsx]Sheet3'!$C$6:$C$10</c:f>
              <c:numCache>
                <c:formatCode>General</c:formatCode>
                <c:ptCount val="5"/>
                <c:pt idx="0">
                  <c:v>480</c:v>
                </c:pt>
                <c:pt idx="1">
                  <c:v>1022.6</c:v>
                </c:pt>
                <c:pt idx="2">
                  <c:v>160.30000000000001</c:v>
                </c:pt>
                <c:pt idx="3">
                  <c:v>100</c:v>
                </c:pt>
                <c:pt idx="4">
                  <c:v>1237.0999999999999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314048"/>
        <c:axId val="47315584"/>
      </c:barChart>
      <c:catAx>
        <c:axId val="47314048"/>
        <c:scaling>
          <c:orientation val="minMax"/>
        </c:scaling>
        <c:delete val="0"/>
        <c:axPos val="b"/>
        <c:majorTickMark val="out"/>
        <c:minorTickMark val="none"/>
        <c:tickLblPos val="nextTo"/>
        <c:crossAx val="47315584"/>
        <c:crosses val="autoZero"/>
        <c:auto val="1"/>
        <c:lblAlgn val="ctr"/>
        <c:lblOffset val="100"/>
        <c:noMultiLvlLbl val="0"/>
      </c:catAx>
      <c:valAx>
        <c:axId val="473155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73140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0.12705</cdr:x>
      <cdr:y>0.83204</cdr:y>
    </cdr:from>
    <cdr:to>
      <cdr:x>0.24515</cdr:x>
      <cdr:y>0.94888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36657" y="3875414"/>
          <a:ext cx="870675" cy="5441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dirty="0"/>
            <a:t>Structures</a:t>
          </a:r>
        </a:p>
        <a:p xmlns:a="http://schemas.openxmlformats.org/drawingml/2006/main">
          <a:pPr algn="ctr"/>
          <a:r>
            <a:rPr lang="en-US" sz="1200" dirty="0"/>
            <a:t>   (25.7%)</a:t>
          </a:r>
        </a:p>
      </cdr:txBody>
    </cdr:sp>
  </cdr:relSizeAnchor>
  <cdr:relSizeAnchor xmlns:cdr="http://schemas.openxmlformats.org/drawingml/2006/chartDrawing">
    <cdr:from>
      <cdr:x>0.23773</cdr:x>
      <cdr:y>0.83436</cdr:y>
    </cdr:from>
    <cdr:to>
      <cdr:x>0.40641</cdr:x>
      <cdr:y>0.98222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752600" y="3886200"/>
          <a:ext cx="1243568" cy="6887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dirty="0"/>
            <a:t>Communication,</a:t>
          </a:r>
          <a:r>
            <a:rPr lang="en-US" sz="1200" baseline="0" dirty="0"/>
            <a:t>    Power, CDH</a:t>
          </a:r>
        </a:p>
        <a:p xmlns:a="http://schemas.openxmlformats.org/drawingml/2006/main">
          <a:pPr algn="ctr"/>
          <a:r>
            <a:rPr lang="en-US" sz="1200" baseline="0" dirty="0"/>
            <a:t>    (20.7%)</a:t>
          </a:r>
          <a:endParaRPr lang="en-US" sz="1200" dirty="0"/>
        </a:p>
      </cdr:txBody>
    </cdr:sp>
  </cdr:relSizeAnchor>
  <cdr:relSizeAnchor xmlns:cdr="http://schemas.openxmlformats.org/drawingml/2006/chartDrawing">
    <cdr:from>
      <cdr:x>0.41631</cdr:x>
      <cdr:y>0.83028</cdr:y>
    </cdr:from>
    <cdr:to>
      <cdr:x>0.52883</cdr:x>
      <cdr:y>0.94888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069183" y="3867216"/>
          <a:ext cx="829537" cy="5523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dirty="0"/>
            <a:t>Payload</a:t>
          </a:r>
        </a:p>
        <a:p xmlns:a="http://schemas.openxmlformats.org/drawingml/2006/main">
          <a:pPr algn="ctr"/>
          <a:r>
            <a:rPr lang="en-US" sz="1200" dirty="0"/>
            <a:t>(8.1%)</a:t>
          </a:r>
        </a:p>
      </cdr:txBody>
    </cdr:sp>
  </cdr:relSizeAnchor>
  <cdr:relSizeAnchor xmlns:cdr="http://schemas.openxmlformats.org/drawingml/2006/chartDrawing">
    <cdr:from>
      <cdr:x>0.518</cdr:x>
      <cdr:y>0.818</cdr:y>
    </cdr:from>
    <cdr:to>
      <cdr:x>0.71438</cdr:x>
      <cdr:y>0.99796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3818860" y="3810000"/>
          <a:ext cx="1447800" cy="838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dirty="0" smtClean="0"/>
            <a:t>Attitude </a:t>
          </a:r>
          <a:r>
            <a:rPr lang="en-US" sz="1200" dirty="0"/>
            <a:t>Determination and Control</a:t>
          </a:r>
        </a:p>
        <a:p xmlns:a="http://schemas.openxmlformats.org/drawingml/2006/main">
          <a:pPr algn="ctr"/>
          <a:r>
            <a:rPr lang="en-US" sz="1200" dirty="0"/>
            <a:t>(28.4%)</a:t>
          </a:r>
        </a:p>
      </cdr:txBody>
    </cdr:sp>
  </cdr:relSizeAnchor>
  <cdr:relSizeAnchor xmlns:cdr="http://schemas.openxmlformats.org/drawingml/2006/chartDrawing">
    <cdr:from>
      <cdr:x>0.70365</cdr:x>
      <cdr:y>0.83042</cdr:y>
    </cdr:from>
    <cdr:to>
      <cdr:x>0.8225</cdr:x>
      <cdr:y>0.94506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4906026" y="3939076"/>
          <a:ext cx="828720" cy="543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dirty="0"/>
            <a:t>Adhesive</a:t>
          </a:r>
        </a:p>
        <a:p xmlns:a="http://schemas.openxmlformats.org/drawingml/2006/main">
          <a:pPr algn="ctr"/>
          <a:r>
            <a:rPr lang="en-US" sz="1200" dirty="0"/>
            <a:t>(2.5%)</a:t>
          </a:r>
        </a:p>
      </cdr:txBody>
    </cdr:sp>
  </cdr:relSizeAnchor>
  <cdr:relSizeAnchor xmlns:cdr="http://schemas.openxmlformats.org/drawingml/2006/chartDrawing">
    <cdr:from>
      <cdr:x>0.84218</cdr:x>
      <cdr:y>0.82731</cdr:y>
    </cdr:from>
    <cdr:to>
      <cdr:x>0.96896</cdr:x>
      <cdr:y>0.9816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6208847" y="3853382"/>
          <a:ext cx="934666" cy="7186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dirty="0"/>
            <a:t>Leftover margin</a:t>
          </a:r>
        </a:p>
        <a:p xmlns:a="http://schemas.openxmlformats.org/drawingml/2006/main">
          <a:pPr algn="ctr"/>
          <a:r>
            <a:rPr lang="en-US" sz="1200" dirty="0"/>
            <a:t>(14.6%)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5595-A3D8-448A-A6DE-897E2AAA0AE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4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</a:t>
            </a:r>
            <a:r>
              <a:rPr lang="en-US" dirty="0" smtClean="0"/>
              <a:t>Babb- STR &amp; SEP</a:t>
            </a:r>
            <a:endParaRPr lang="en-US" dirty="0" smtClean="0"/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r>
              <a:rPr lang="en-US" dirty="0"/>
              <a:t>-</a:t>
            </a:r>
            <a:r>
              <a:rPr lang="en-US" dirty="0" smtClean="0"/>
              <a:t> STR</a:t>
            </a:r>
            <a:endParaRPr lang="en-US" dirty="0" smtClean="0"/>
          </a:p>
          <a:p>
            <a:r>
              <a:rPr lang="en-US" dirty="0" smtClean="0"/>
              <a:t>Tom </a:t>
            </a:r>
            <a:r>
              <a:rPr lang="en-US" dirty="0" smtClean="0"/>
              <a:t>Moline- ADC</a:t>
            </a:r>
            <a:endParaRPr lang="en-US" dirty="0" smtClean="0"/>
          </a:p>
          <a:p>
            <a:r>
              <a:rPr lang="en-US" dirty="0" smtClean="0"/>
              <a:t>Tyler </a:t>
            </a:r>
            <a:r>
              <a:rPr lang="en-US" dirty="0" smtClean="0"/>
              <a:t>Olson- PRP &amp; PWR</a:t>
            </a:r>
            <a:endParaRPr lang="en-US" dirty="0" smtClean="0"/>
          </a:p>
          <a:p>
            <a:r>
              <a:rPr lang="en-US" dirty="0" smtClean="0"/>
              <a:t>Nate </a:t>
            </a:r>
            <a:r>
              <a:rPr lang="en-US" dirty="0" smtClean="0"/>
              <a:t>Richard- COM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the slew rate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00"/>
          <a:stretch/>
        </p:blipFill>
        <p:spPr bwMode="auto">
          <a:xfrm>
            <a:off x="6477000" y="2819400"/>
            <a:ext cx="2190750" cy="16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SDC1007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37283" r="31477" b="15210"/>
          <a:stretch/>
        </p:blipFill>
        <p:spPr bwMode="auto">
          <a:xfrm>
            <a:off x="3962400" y="4343400"/>
            <a:ext cx="2113910" cy="194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16831"/>
              </p:ext>
            </p:extLst>
          </p:nvPr>
        </p:nvGraphicFramePr>
        <p:xfrm>
          <a:off x="685800" y="3505200"/>
          <a:ext cx="2616201" cy="208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557"/>
                <a:gridCol w="551037"/>
                <a:gridCol w="279607"/>
              </a:tblGrid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Torque Sources</a:t>
                      </a: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Torque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Gravity Gradient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5.88E-07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Solar Radiation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7.22E-09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Aerodynamic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1.09E-06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Magnetic Dipole Requirement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</a:t>
                      </a:r>
                      <a:r>
                        <a:rPr lang="en-US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1"/>
            <a:ext cx="3429000" cy="48572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planning/analysis.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Frame.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4522824" y="4191000"/>
            <a:ext cx="3690384" cy="2109849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3003" r="5834"/>
          <a:stretch/>
        </p:blipFill>
        <p:spPr>
          <a:xfrm>
            <a:off x="4039786" y="1143000"/>
            <a:ext cx="465646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4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2484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02246"/>
              </p:ext>
            </p:extLst>
          </p:nvPr>
        </p:nvGraphicFramePr>
        <p:xfrm>
          <a:off x="234582" y="1143000"/>
          <a:ext cx="8833217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27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318178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8"/>
          <a:stretch/>
        </p:blipFill>
        <p:spPr bwMode="auto">
          <a:xfrm>
            <a:off x="413925" y="3200400"/>
            <a:ext cx="3577715" cy="2874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462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60" y="3429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2825"/>
            <a:ext cx="4343342" cy="307089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514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4343400"/>
            <a:ext cx="1643063" cy="205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941126"/>
              </p:ext>
            </p:extLst>
          </p:nvPr>
        </p:nvGraphicFramePr>
        <p:xfrm>
          <a:off x="457200" y="1371600"/>
          <a:ext cx="6705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Structure Mass Budget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3840963"/>
              </p:ext>
            </p:extLst>
          </p:nvPr>
        </p:nvGraphicFramePr>
        <p:xfrm>
          <a:off x="1295400" y="1143000"/>
          <a:ext cx="7100888" cy="43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5562600"/>
            <a:ext cx="8229600" cy="117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Total Allotted Mass: 4,000 g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The ADC subsystem is allotted about 1.1 kg to develop the nutation damping system that will meet mission requirements.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894337"/>
              </p:ext>
            </p:extLst>
          </p:nvPr>
        </p:nvGraphicFramePr>
        <p:xfrm>
          <a:off x="533400" y="1066800"/>
          <a:ext cx="7372351" cy="465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2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Structure Mass 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5834380"/>
            <a:ext cx="8466083" cy="100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Total Allotted Mass : 3,000 g </a:t>
            </a:r>
            <a:endParaRPr lang="en-US" sz="20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740712"/>
              </p:ext>
            </p:extLst>
          </p:nvPr>
        </p:nvGraphicFramePr>
        <p:xfrm>
          <a:off x="994541" y="1143000"/>
          <a:ext cx="7086600" cy="458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46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2895600" cy="474661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mission requires two independent 3U </a:t>
            </a:r>
            <a:r>
              <a:rPr lang="en-US" dirty="0" err="1"/>
              <a:t>spacecrafts</a:t>
            </a:r>
            <a:r>
              <a:rPr lang="en-US" dirty="0"/>
              <a:t> that integrate into a single 6U bus.</a:t>
            </a:r>
          </a:p>
          <a:p>
            <a:r>
              <a:rPr lang="en-US" dirty="0"/>
              <a:t>Separation of the two </a:t>
            </a:r>
            <a:r>
              <a:rPr lang="en-US" dirty="0" err="1"/>
              <a:t>spacecrafts</a:t>
            </a:r>
            <a:r>
              <a:rPr lang="en-US" dirty="0"/>
              <a:t> is necessary for mission success.</a:t>
            </a:r>
          </a:p>
          <a:p>
            <a:r>
              <a:rPr lang="en-US" dirty="0"/>
              <a:t>Testing has commenced on the effectiveness of using solenoids for the separation system.</a:t>
            </a:r>
          </a:p>
          <a:p>
            <a:r>
              <a:rPr lang="en-US" dirty="0"/>
              <a:t>The Separation acceleration over a 2 second interval is 0.10057 m/s</a:t>
            </a:r>
            <a:r>
              <a:rPr lang="en-US" baseline="30000" dirty="0"/>
              <a:t>2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303294" y="1164716"/>
            <a:ext cx="5620023" cy="5235985"/>
            <a:chOff x="-918" y="777040"/>
            <a:chExt cx="6920851" cy="5900236"/>
          </a:xfrm>
        </p:grpSpPr>
        <p:grpSp>
          <p:nvGrpSpPr>
            <p:cNvPr id="62" name="Group 61"/>
            <p:cNvGrpSpPr/>
            <p:nvPr/>
          </p:nvGrpSpPr>
          <p:grpSpPr>
            <a:xfrm>
              <a:off x="3043135" y="1532614"/>
              <a:ext cx="3876798" cy="4217191"/>
              <a:chOff x="2767784" y="1272120"/>
              <a:chExt cx="3876798" cy="421719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50462" y="1272120"/>
                <a:ext cx="3194120" cy="4217191"/>
                <a:chOff x="4553703" y="1758172"/>
                <a:chExt cx="3194120" cy="4217191"/>
              </a:xfrm>
            </p:grpSpPr>
            <p:sp>
              <p:nvSpPr>
                <p:cNvPr id="104" name="TextBox 62"/>
                <p:cNvSpPr txBox="1"/>
                <p:nvPr/>
              </p:nvSpPr>
              <p:spPr>
                <a:xfrm>
                  <a:off x="6242645" y="2481217"/>
                  <a:ext cx="1505178" cy="728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Separation Port</a:t>
                  </a:r>
                  <a:endParaRPr lang="en-US" dirty="0"/>
                </a:p>
              </p:txBody>
            </p:sp>
            <p:sp>
              <p:nvSpPr>
                <p:cNvPr id="105" name="TextBox 63"/>
                <p:cNvSpPr txBox="1"/>
                <p:nvPr/>
              </p:nvSpPr>
              <p:spPr>
                <a:xfrm>
                  <a:off x="4553703" y="5606031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sp>
              <p:nvSpPr>
                <p:cNvPr id="106" name="TextBox 60"/>
                <p:cNvSpPr txBox="1"/>
                <p:nvPr/>
              </p:nvSpPr>
              <p:spPr>
                <a:xfrm>
                  <a:off x="4553703" y="1758172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grpSp>
              <p:nvGrpSpPr>
                <p:cNvPr id="107" name="Group 106"/>
                <p:cNvGrpSpPr/>
                <p:nvPr/>
              </p:nvGrpSpPr>
              <p:grpSpPr>
                <a:xfrm>
                  <a:off x="4769856" y="2525340"/>
                  <a:ext cx="1463040" cy="2913846"/>
                  <a:chOff x="4393637" y="1758172"/>
                  <a:chExt cx="1463040" cy="2913846"/>
                </a:xfrm>
              </p:grpSpPr>
              <p:sp>
                <p:nvSpPr>
                  <p:cNvPr id="111" name="Rectangle 110"/>
                  <p:cNvSpPr>
                    <a:spLocks noChangeAspect="1"/>
                  </p:cNvSpPr>
                  <p:nvPr/>
                </p:nvSpPr>
                <p:spPr>
                  <a:xfrm>
                    <a:off x="4765964" y="1758172"/>
                    <a:ext cx="731520" cy="18288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>
                    <a:spLocks/>
                  </p:cNvSpPr>
                  <p:nvPr/>
                </p:nvSpPr>
                <p:spPr>
                  <a:xfrm>
                    <a:off x="4765964" y="1941052"/>
                    <a:ext cx="731520" cy="2743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113" name="Group 112"/>
                  <p:cNvGrpSpPr>
                    <a:grpSpLocks noChangeAspect="1"/>
                  </p:cNvGrpSpPr>
                  <p:nvPr/>
                </p:nvGrpSpPr>
                <p:grpSpPr>
                  <a:xfrm>
                    <a:off x="4600461" y="1947892"/>
                    <a:ext cx="1081496" cy="2603284"/>
                    <a:chOff x="1696937" y="2306055"/>
                    <a:chExt cx="608130" cy="1463840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1696937" y="2687053"/>
                      <a:ext cx="608130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Equal 117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4" name="Rectangle 113"/>
                  <p:cNvSpPr>
                    <a:spLocks noChangeAspect="1"/>
                  </p:cNvSpPr>
                  <p:nvPr/>
                </p:nvSpPr>
                <p:spPr>
                  <a:xfrm>
                    <a:off x="4393637" y="3208978"/>
                    <a:ext cx="1463040" cy="14630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xtBox 61"/>
                  <p:cNvSpPr txBox="1"/>
                  <p:nvPr/>
                </p:nvSpPr>
                <p:spPr>
                  <a:xfrm>
                    <a:off x="4593527" y="2738925"/>
                    <a:ext cx="1088430" cy="3641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500" dirty="0" smtClean="0"/>
                      <a:t>Solenoid</a:t>
                    </a:r>
                    <a:endParaRPr lang="en-US" sz="1500" dirty="0"/>
                  </a:p>
                </p:txBody>
              </p:sp>
            </p:grpSp>
            <p:cxnSp>
              <p:nvCxnSpPr>
                <p:cNvPr id="108" name="Straight Arrow Connector 107"/>
                <p:cNvCxnSpPr>
                  <a:stCxn id="106" idx="2"/>
                  <a:endCxn id="111" idx="0"/>
                </p:cNvCxnSpPr>
                <p:nvPr/>
              </p:nvCxnSpPr>
              <p:spPr>
                <a:xfrm rot="16200000" flipH="1">
                  <a:off x="5308628" y="2326025"/>
                  <a:ext cx="397836" cy="7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05" idx="0"/>
                </p:cNvCxnSpPr>
                <p:nvPr/>
              </p:nvCxnSpPr>
              <p:spPr>
                <a:xfrm rot="5400000" flipH="1" flipV="1">
                  <a:off x="5156029" y="5253321"/>
                  <a:ext cx="703831" cy="159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>
                  <a:stCxn id="104" idx="1"/>
                  <a:endCxn id="112" idx="3"/>
                </p:cNvCxnSpPr>
                <p:nvPr/>
              </p:nvCxnSpPr>
              <p:spPr>
                <a:xfrm flipH="1">
                  <a:off x="5873702" y="2845380"/>
                  <a:ext cx="368943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0"/>
              <p:cNvSpPr txBox="1"/>
              <p:nvPr/>
            </p:nvSpPr>
            <p:spPr>
              <a:xfrm>
                <a:off x="2767784" y="2538825"/>
                <a:ext cx="775385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Spring</a:t>
                </a:r>
              </a:p>
            </p:txBody>
          </p:sp>
          <p:cxnSp>
            <p:nvCxnSpPr>
              <p:cNvPr id="103" name="Straight Arrow Connector 102"/>
              <p:cNvCxnSpPr>
                <a:endCxn id="118" idx="4"/>
              </p:cNvCxnSpPr>
              <p:nvPr/>
            </p:nvCxnSpPr>
            <p:spPr>
              <a:xfrm>
                <a:off x="3666615" y="2779618"/>
                <a:ext cx="4349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-918" y="777040"/>
              <a:ext cx="2340179" cy="5900236"/>
              <a:chOff x="4715" y="774700"/>
              <a:chExt cx="2340179" cy="590023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65276" y="1188536"/>
                <a:ext cx="1828800" cy="5486400"/>
                <a:chOff x="165276" y="1188536"/>
                <a:chExt cx="1828800" cy="548640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165276" y="1188536"/>
                  <a:ext cx="1828800" cy="5486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93" name="Group 9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Equal 9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4" name="Rectangle 9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95" name="Straight Connector 9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>
                    <a:stCxn id="94" idx="2"/>
                    <a:endCxn id="79" idx="0"/>
                  </p:cNvCxnSpPr>
                  <p:nvPr/>
                </p:nvCxnSpPr>
                <p:spPr>
                  <a:xfrm rot="16200000" flipH="1">
                    <a:off x="375469" y="2889037"/>
                    <a:ext cx="136091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83" name="Group 8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Equal 8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4" name="Rectangle 8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85" name="Straight Connector 8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>
                    <a:stCxn id="84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ectangle 78"/>
                <p:cNvSpPr/>
                <p:nvPr/>
              </p:nvSpPr>
              <p:spPr>
                <a:xfrm>
                  <a:off x="624124" y="3569494"/>
                  <a:ext cx="914400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TextBox 84"/>
                <p:cNvSpPr txBox="1"/>
                <p:nvPr/>
              </p:nvSpPr>
              <p:spPr>
                <a:xfrm>
                  <a:off x="448744" y="3748901"/>
                  <a:ext cx="1218605" cy="520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71" name="TextBox 117"/>
              <p:cNvSpPr txBox="1"/>
              <p:nvPr/>
            </p:nvSpPr>
            <p:spPr>
              <a:xfrm>
                <a:off x="4715" y="774700"/>
                <a:ext cx="2340179" cy="41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438866" y="1272120"/>
              <a:ext cx="1222850" cy="1155290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6"/>
            </p:cNvCxnSpPr>
            <p:nvPr/>
          </p:nvCxnSpPr>
          <p:spPr>
            <a:xfrm>
              <a:off x="1661716" y="1849766"/>
              <a:ext cx="1330539" cy="3109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46101" y="5410477"/>
              <a:ext cx="1222850" cy="115295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6" idx="6"/>
            </p:cNvCxnSpPr>
            <p:nvPr/>
          </p:nvCxnSpPr>
          <p:spPr>
            <a:xfrm flipV="1">
              <a:off x="1668951" y="4894938"/>
              <a:ext cx="1330539" cy="1092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9"/>
            <p:cNvSpPr txBox="1"/>
            <p:nvPr/>
          </p:nvSpPr>
          <p:spPr>
            <a:xfrm>
              <a:off x="2992255" y="5986953"/>
              <a:ext cx="3810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Magnified View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2255" y="1146197"/>
              <a:ext cx="3810000" cy="521008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09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5181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4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152399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How has the Rascal mission changed?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Is the Rascal mission still relevant?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Is the Rascal mission still feasible?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3" y="2667000"/>
            <a:ext cx="5562600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500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038600" y="2209800"/>
            <a:ext cx="6400800" cy="19812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144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46530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r>
              <a:rPr lang="en-US" b="1" u="sng" dirty="0" smtClean="0"/>
              <a:t>CAVEAT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86200"/>
            <a:ext cx="3733800" cy="24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1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91440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67232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429000"/>
            <a:ext cx="3901440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SEP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204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SEP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</a:t>
            </a:r>
            <a:r>
              <a:rPr lang="en-US" sz="1400" dirty="0" smtClean="0">
                <a:solidFill>
                  <a:schemeClr val="tx1"/>
                </a:solidFill>
              </a:rPr>
              <a:t>Transfer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59933"/>
            <a:ext cx="7086600" cy="531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4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1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914</TotalTime>
  <Words>933</Words>
  <Application>Microsoft Office PowerPoint</Application>
  <PresentationFormat>On-screen Show (4:3)</PresentationFormat>
  <Paragraphs>351</Paragraphs>
  <Slides>29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Spacecraft Layout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Power Subsystem</vt:lpstr>
      <vt:lpstr>Propulsion Subsystem</vt:lpstr>
      <vt:lpstr>Propulsion Subsystem </vt:lpstr>
      <vt:lpstr>Communication Subsystem</vt:lpstr>
      <vt:lpstr>Link Budget</vt:lpstr>
      <vt:lpstr>Data Budget</vt:lpstr>
      <vt:lpstr>Structures Subsystem</vt:lpstr>
      <vt:lpstr>Secondary Structure Mass Budget</vt:lpstr>
      <vt:lpstr>Primary Structure Mass Budget</vt:lpstr>
      <vt:lpstr>Separation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74</cp:revision>
  <dcterms:created xsi:type="dcterms:W3CDTF">2014-04-22T17:22:59Z</dcterms:created>
  <dcterms:modified xsi:type="dcterms:W3CDTF">2014-04-29T06:25:19Z</dcterms:modified>
</cp:coreProperties>
</file>